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4AF466F-BDA4-4F18-9C7B-FF0A9A1B0E80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885" y="660400"/>
            <a:ext cx="3801035" cy="34239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Integrating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Science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4300" dirty="0">
                <a:solidFill>
                  <a:schemeClr val="accent1">
                    <a:lumMod val="50000"/>
                  </a:schemeClr>
                </a:solidFill>
              </a:rPr>
              <a:t>Social Studies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into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the ESL Classroom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360" y="3403600"/>
            <a:ext cx="3632200" cy="24790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Heather Turngren </a:t>
            </a:r>
            <a:r>
              <a:rPr lang="en-US" i="1" dirty="0" smtClean="0">
                <a:solidFill>
                  <a:schemeClr val="tx1"/>
                </a:solidFill>
              </a:rPr>
              <a:t>Minneapolis </a:t>
            </a:r>
            <a:r>
              <a:rPr lang="en-US" i="1" dirty="0" smtClean="0">
                <a:solidFill>
                  <a:schemeClr val="tx1"/>
                </a:solidFill>
              </a:rPr>
              <a:t>Adult Education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Erin </a:t>
            </a:r>
            <a:r>
              <a:rPr lang="en-US" sz="2800" dirty="0">
                <a:solidFill>
                  <a:schemeClr val="tx1"/>
                </a:solidFill>
              </a:rPr>
              <a:t>Cary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Lyndale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ESL Program &amp; Minnesota Literacy Council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53" y="740154"/>
            <a:ext cx="1566588" cy="1409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66" y="109220"/>
            <a:ext cx="1569634" cy="1709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7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Zaption.com</a:t>
            </a:r>
            <a:endParaRPr lang="en-US" dirty="0"/>
          </a:p>
        </p:txBody>
      </p:sp>
      <p:pic>
        <p:nvPicPr>
          <p:cNvPr id="4" name="Content Placeholder 3" descr="Screen Shot 2015-05-01 at 1.26.2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29" y="2324100"/>
            <a:ext cx="5192755" cy="35083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37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Zaption.com </a:t>
            </a:r>
            <a:r>
              <a:rPr lang="en-US" dirty="0" smtClean="0"/>
              <a:t>in Use</a:t>
            </a:r>
            <a:endParaRPr lang="en-US" dirty="0"/>
          </a:p>
        </p:txBody>
      </p:sp>
      <p:pic>
        <p:nvPicPr>
          <p:cNvPr id="6" name="Content Placeholder 5" descr="Screen Shot 2015-05-01 at 1.36.19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94" y="2324100"/>
            <a:ext cx="6072065" cy="366802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43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90" y="2333812"/>
            <a:ext cx="6769061" cy="35488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20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0" y="704215"/>
            <a:ext cx="3566160" cy="5774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50" y="1037824"/>
            <a:ext cx="64139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Integrate Social Studies and Science in ESL?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2529839"/>
            <a:ext cx="4155440" cy="3813539"/>
          </a:xfrm>
        </p:spPr>
        <p:txBody>
          <a:bodyPr>
            <a:noAutofit/>
          </a:bodyPr>
          <a:lstStyle/>
          <a:p>
            <a:r>
              <a:rPr lang="en-US" sz="2000" dirty="0" smtClean="0"/>
              <a:t>CCRS </a:t>
            </a:r>
            <a:r>
              <a:rPr lang="en-US" sz="2000" dirty="0" smtClean="0"/>
              <a:t>(College and Career Readiness Standards)</a:t>
            </a:r>
          </a:p>
          <a:p>
            <a:r>
              <a:rPr lang="en-US" sz="2000" dirty="0" smtClean="0"/>
              <a:t>ACES</a:t>
            </a:r>
          </a:p>
          <a:p>
            <a:r>
              <a:rPr lang="en-US" sz="2000" dirty="0" smtClean="0"/>
              <a:t>GED</a:t>
            </a:r>
            <a:r>
              <a:rPr lang="en-US" sz="2000" dirty="0" smtClean="0"/>
              <a:t>® 2014</a:t>
            </a:r>
          </a:p>
          <a:p>
            <a:r>
              <a:rPr lang="en-US" sz="2000" dirty="0" smtClean="0"/>
              <a:t>Minnesota Adult Diploma</a:t>
            </a:r>
          </a:p>
          <a:p>
            <a:r>
              <a:rPr lang="en-US" sz="2000" dirty="0" smtClean="0"/>
              <a:t>College Readiness </a:t>
            </a:r>
            <a:r>
              <a:rPr lang="en-US" sz="2000" dirty="0" smtClean="0"/>
              <a:t>Academy</a:t>
            </a:r>
          </a:p>
          <a:p>
            <a:r>
              <a:rPr lang="en-US" sz="2000" dirty="0" smtClean="0"/>
              <a:t>College </a:t>
            </a:r>
            <a:r>
              <a:rPr lang="en-US" sz="2000" dirty="0" smtClean="0"/>
              <a:t>Preparation</a:t>
            </a:r>
          </a:p>
          <a:p>
            <a:r>
              <a:rPr lang="en-US" sz="2000" dirty="0" smtClean="0"/>
              <a:t>Training for Employment in </a:t>
            </a:r>
            <a:r>
              <a:rPr lang="en-US" sz="2000" dirty="0" smtClean="0"/>
              <a:t>Industry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5160" y="2621280"/>
            <a:ext cx="2346960" cy="286232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33400">
              <a:srgbClr val="FFFF00"/>
            </a:glo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Science Spotlight:</a:t>
            </a:r>
          </a:p>
          <a:p>
            <a:pPr marL="342900" indent="-342900">
              <a:buFont typeface="Arial"/>
              <a:buChar char="•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Engaging,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Uses Different Learning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Styles</a:t>
            </a:r>
          </a:p>
          <a:p>
            <a:pPr marL="342900" indent="-342900">
              <a:buFont typeface="Arial"/>
              <a:buChar char="•"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Hands-on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Teaches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Problem-solving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Focuses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on Evidence</a:t>
            </a:r>
          </a:p>
        </p:txBody>
      </p:sp>
    </p:spTree>
    <p:extLst>
      <p:ext uri="{BB962C8B-B14F-4D97-AF65-F5344CB8AC3E}">
        <p14:creationId xmlns:p14="http://schemas.microsoft.com/office/powerpoint/2010/main" val="20766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TIFed</a:t>
            </a:r>
            <a:r>
              <a:rPr lang="en-US" dirty="0" smtClean="0"/>
              <a:t> Scientific Method </a:t>
            </a:r>
            <a:endParaRPr lang="en-US" dirty="0"/>
          </a:p>
        </p:txBody>
      </p:sp>
      <p:pic>
        <p:nvPicPr>
          <p:cNvPr id="4" name="Content Placeholder 3" descr="TIFed Scientific Method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19" y="2324101"/>
            <a:ext cx="2413895" cy="3123864"/>
          </a:xfrm>
        </p:spPr>
      </p:pic>
    </p:spTree>
    <p:extLst>
      <p:ext uri="{BB962C8B-B14F-4D97-AF65-F5344CB8AC3E}">
        <p14:creationId xmlns:p14="http://schemas.microsoft.com/office/powerpoint/2010/main" val="35437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Method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Surface Tension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Scientific Method =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 </a:t>
            </a:r>
            <a:r>
              <a:rPr lang="en-US" dirty="0" smtClean="0"/>
              <a:t>or 6 Steps ?</a:t>
            </a:r>
            <a:endParaRPr lang="en-US" dirty="0"/>
          </a:p>
        </p:txBody>
      </p:sp>
      <p:pic>
        <p:nvPicPr>
          <p:cNvPr id="8" name="Content Placeholder 7" descr="Screen Shot 2015-03-21 at 1.14.14 PM.pn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41868"/>
            <a:ext cx="2897908" cy="400921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08" y="2333308"/>
            <a:ext cx="4131467" cy="3683476"/>
          </a:xfr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06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2335" y="1066800"/>
            <a:ext cx="2899195" cy="1981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Step 1:  Observe and ask a </a:t>
            </a:r>
            <a:r>
              <a:rPr lang="en-US" sz="3200" dirty="0"/>
              <a:t>q</a:t>
            </a:r>
            <a:r>
              <a:rPr lang="en-US" sz="3200" dirty="0" smtClean="0"/>
              <a:t>uestion</a:t>
            </a:r>
            <a:endParaRPr lang="en-US" sz="3200" dirty="0"/>
          </a:p>
        </p:txBody>
      </p:sp>
      <p:pic>
        <p:nvPicPr>
          <p:cNvPr id="7" name="Picture Placeholder 6" descr="tension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r="2952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56640" y="5273040"/>
            <a:ext cx="3200400" cy="8382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“How </a:t>
            </a:r>
            <a:r>
              <a:rPr lang="en-US" sz="2000" dirty="0" smtClean="0">
                <a:solidFill>
                  <a:schemeClr val="bg1"/>
                </a:solidFill>
              </a:rPr>
              <a:t>does a drop of water stay together</a:t>
            </a:r>
            <a:r>
              <a:rPr lang="en-US" sz="2000" dirty="0" smtClean="0">
                <a:solidFill>
                  <a:schemeClr val="bg1"/>
                </a:solidFill>
              </a:rPr>
              <a:t>?”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Do background </a:t>
            </a:r>
            <a:r>
              <a:rPr lang="en-US" dirty="0" smtClean="0"/>
              <a:t>       		      research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1042416" y="2394236"/>
            <a:ext cx="3419856" cy="34122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From the Internet: </a:t>
            </a:r>
            <a:endParaRPr lang="en-US" b="1" dirty="0" smtClean="0"/>
          </a:p>
          <a:p>
            <a:pPr marL="68580" indent="0">
              <a:buNone/>
            </a:pPr>
            <a:r>
              <a:rPr lang="en-US" dirty="0" smtClean="0"/>
              <a:t>It </a:t>
            </a:r>
            <a:r>
              <a:rPr lang="en-US" dirty="0" smtClean="0"/>
              <a:t>seems that the water droplet has a “skin” holding the water together.  This “skin” is called surface tension and it is the result of water molecules </a:t>
            </a:r>
            <a:r>
              <a:rPr lang="en-US" dirty="0" smtClean="0"/>
              <a:t>being attracted </a:t>
            </a:r>
            <a:r>
              <a:rPr lang="en-US" dirty="0" smtClean="0"/>
              <a:t>to one </a:t>
            </a:r>
            <a:r>
              <a:rPr lang="en-US" dirty="0" smtClean="0"/>
              <a:t>another.</a:t>
            </a:r>
            <a:endParaRPr lang="en-US" dirty="0"/>
          </a:p>
        </p:txBody>
      </p:sp>
      <p:pic>
        <p:nvPicPr>
          <p:cNvPr id="7" name="Content Placeholder 6" descr="research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94236"/>
            <a:ext cx="3419475" cy="333159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76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860736" y="1097278"/>
            <a:ext cx="2743200" cy="2858655"/>
          </a:xfrm>
        </p:spPr>
        <p:txBody>
          <a:bodyPr/>
          <a:lstStyle/>
          <a:p>
            <a:r>
              <a:rPr lang="en-US" sz="2800" dirty="0" smtClean="0"/>
              <a:t>Step 3: Construct a hypothesis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smtClean="0"/>
              <a:t>a possible answer to our question)</a:t>
            </a: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734630" y="4572000"/>
            <a:ext cx="3300573" cy="133096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“Water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droplets stay together due to the strong attraction of water molecules to each other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.”  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4" y="1600835"/>
            <a:ext cx="3312671" cy="3692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21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010" y="1098784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Objectives: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Participants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will be able to….</a:t>
            </a:r>
            <a:endParaRPr lang="en-US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48772"/>
            <a:ext cx="6777317" cy="33964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Articulate several reasons for including </a:t>
            </a:r>
            <a:r>
              <a:rPr lang="en-US" dirty="0" smtClean="0"/>
              <a:t>Social </a:t>
            </a:r>
            <a:r>
              <a:rPr lang="en-US" dirty="0"/>
              <a:t>S</a:t>
            </a:r>
            <a:r>
              <a:rPr lang="en-US" dirty="0" smtClean="0"/>
              <a:t>tudies </a:t>
            </a:r>
            <a:r>
              <a:rPr lang="en-US" dirty="0"/>
              <a:t>and </a:t>
            </a:r>
            <a:r>
              <a:rPr lang="en-US" dirty="0" smtClean="0"/>
              <a:t>Science </a:t>
            </a:r>
            <a:r>
              <a:rPr lang="en-US" dirty="0"/>
              <a:t>content in intermediate and advanced ESL instruction. </a:t>
            </a:r>
          </a:p>
          <a:p>
            <a:r>
              <a:rPr lang="en-US" dirty="0"/>
              <a:t>Identify ways to integrate </a:t>
            </a:r>
            <a:r>
              <a:rPr lang="en-US" dirty="0" smtClean="0"/>
              <a:t>Social </a:t>
            </a:r>
            <a:r>
              <a:rPr lang="en-US" dirty="0"/>
              <a:t>S</a:t>
            </a:r>
            <a:r>
              <a:rPr lang="en-US" dirty="0" smtClean="0"/>
              <a:t>tudies </a:t>
            </a:r>
            <a:r>
              <a:rPr lang="en-US" dirty="0"/>
              <a:t>and </a:t>
            </a:r>
            <a:r>
              <a:rPr lang="en-US" dirty="0" smtClean="0"/>
              <a:t>Science </a:t>
            </a:r>
            <a:r>
              <a:rPr lang="en-US" dirty="0"/>
              <a:t>content into existing units of instruction. </a:t>
            </a:r>
          </a:p>
          <a:p>
            <a:r>
              <a:rPr lang="en-US" dirty="0"/>
              <a:t>Develop a lesson or activity with </a:t>
            </a:r>
            <a:r>
              <a:rPr lang="en-US" dirty="0" smtClean="0"/>
              <a:t>Social </a:t>
            </a:r>
            <a:r>
              <a:rPr lang="en-US" dirty="0"/>
              <a:t>S</a:t>
            </a:r>
            <a:r>
              <a:rPr lang="en-US" dirty="0" smtClean="0"/>
              <a:t>tudies </a:t>
            </a:r>
            <a:r>
              <a:rPr lang="en-US" dirty="0"/>
              <a:t>objectives. </a:t>
            </a:r>
          </a:p>
          <a:p>
            <a:r>
              <a:rPr lang="en-US" dirty="0"/>
              <a:t>Develop a lesson or activity with </a:t>
            </a:r>
            <a:r>
              <a:rPr lang="en-US" dirty="0" smtClean="0"/>
              <a:t>Science </a:t>
            </a:r>
            <a:r>
              <a:rPr lang="en-US" dirty="0"/>
              <a:t>objectives. </a:t>
            </a:r>
          </a:p>
          <a:p>
            <a:r>
              <a:rPr lang="en-US" dirty="0"/>
              <a:t>Access instructional resources for teaching </a:t>
            </a:r>
            <a:r>
              <a:rPr lang="en-US" dirty="0" smtClean="0"/>
              <a:t>Social </a:t>
            </a:r>
            <a:r>
              <a:rPr lang="en-US" dirty="0"/>
              <a:t>S</a:t>
            </a:r>
            <a:r>
              <a:rPr lang="en-US" dirty="0" smtClean="0"/>
              <a:t>tudies </a:t>
            </a:r>
            <a:r>
              <a:rPr lang="en-US" dirty="0"/>
              <a:t>and </a:t>
            </a:r>
            <a:r>
              <a:rPr lang="en-US" dirty="0" smtClean="0"/>
              <a:t>Science </a:t>
            </a:r>
            <a:r>
              <a:rPr lang="en-US" dirty="0"/>
              <a:t>content/practices. </a:t>
            </a:r>
          </a:p>
          <a:p>
            <a:r>
              <a:rPr lang="en-US" dirty="0"/>
              <a:t>Develop a plan to </a:t>
            </a:r>
            <a:r>
              <a:rPr lang="en-US" dirty="0" smtClean="0"/>
              <a:t>integrate appropriate </a:t>
            </a:r>
            <a:r>
              <a:rPr lang="en-US" dirty="0"/>
              <a:t>academic language and strategies for its use in </a:t>
            </a:r>
            <a:r>
              <a:rPr lang="en-US" dirty="0" smtClean="0"/>
              <a:t>the </a:t>
            </a:r>
            <a:r>
              <a:rPr lang="en-US" dirty="0"/>
              <a:t>ESL </a:t>
            </a:r>
            <a:r>
              <a:rPr lang="en-US" dirty="0" smtClean="0"/>
              <a:t>classroom.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18812"/>
            <a:ext cx="1785769" cy="179273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09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910" y="1097278"/>
            <a:ext cx="2743200" cy="2673927"/>
          </a:xfrm>
        </p:spPr>
        <p:txBody>
          <a:bodyPr/>
          <a:lstStyle/>
          <a:p>
            <a:r>
              <a:rPr lang="en-US" sz="3200" dirty="0" smtClean="0"/>
              <a:t>Step 4: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Test </a:t>
            </a:r>
            <a:r>
              <a:rPr lang="en-US" sz="3200" dirty="0" smtClean="0"/>
              <a:t>the hypothesis with an experiment</a:t>
            </a:r>
            <a:endParaRPr lang="en-US" sz="3200" dirty="0"/>
          </a:p>
        </p:txBody>
      </p:sp>
      <p:pic>
        <p:nvPicPr>
          <p:cNvPr id="5" name="Picture Placeholder 4" descr="pennyglas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683760"/>
            <a:ext cx="3300573" cy="124968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We will add pennies to a glass of water to see how many it takes to break the surface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tension. 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416" y="1330960"/>
            <a:ext cx="2743200" cy="2568170"/>
          </a:xfrm>
        </p:spPr>
        <p:txBody>
          <a:bodyPr/>
          <a:lstStyle/>
          <a:p>
            <a:r>
              <a:rPr lang="en-US" sz="3200" dirty="0" smtClean="0"/>
              <a:t>Step 5: Analyze the data and draw a conclusion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744720"/>
            <a:ext cx="3300573" cy="12395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Work with the results of the experiment to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find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 conclusion.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r="17929"/>
          <a:stretch>
            <a:fillRect/>
          </a:stretch>
        </p:blipFill>
        <p:spPr>
          <a:xfrm>
            <a:off x="1036320" y="693795"/>
            <a:ext cx="3308191" cy="5468112"/>
          </a:xfrm>
        </p:spPr>
      </p:pic>
    </p:spTree>
    <p:extLst>
      <p:ext uri="{BB962C8B-B14F-4D97-AF65-F5344CB8AC3E}">
        <p14:creationId xmlns:p14="http://schemas.microsoft.com/office/powerpoint/2010/main" val="26638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503680"/>
            <a:ext cx="3300984" cy="1483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6:  Report your results or findings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5008880"/>
            <a:ext cx="3300573" cy="89408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Share your results or findings with others.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44" y="1841817"/>
            <a:ext cx="3265521" cy="3167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49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Let’s Try </a:t>
            </a:r>
            <a:r>
              <a:rPr lang="en-US" sz="6600" dirty="0" smtClean="0"/>
              <a:t>It!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0" y="2429737"/>
            <a:ext cx="4775200" cy="364210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88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pPr algn="ctr"/>
            <a:r>
              <a:rPr lang="en-US" dirty="0" smtClean="0"/>
              <a:t>TIF Matching Activity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53650" y="2590800"/>
            <a:ext cx="3477710" cy="21257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TIF: Self Management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11837" y="1849120"/>
            <a:ext cx="3055717" cy="5783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Science Activities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36160" y="2590800"/>
            <a:ext cx="3228848" cy="34036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i="1" dirty="0" smtClean="0"/>
              <a:t>Match the steps in the science experiment we did to corresponding self management skills and sub-skills listed in the Transitions Integration Framework.</a:t>
            </a:r>
            <a:endParaRPr lang="en-US" i="1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32" y="2518891"/>
            <a:ext cx="3223946" cy="36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 Comments?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31" y="2311400"/>
            <a:ext cx="4458018" cy="3754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89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9984"/>
            <a:ext cx="7024744" cy="1143000"/>
          </a:xfrm>
        </p:spPr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987" y="1788160"/>
            <a:ext cx="6424108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One-room </a:t>
            </a:r>
            <a:r>
              <a:rPr lang="en-US" dirty="0" smtClean="0"/>
              <a:t>school house</a:t>
            </a:r>
          </a:p>
          <a:p>
            <a:r>
              <a:rPr lang="en-US" dirty="0" smtClean="0"/>
              <a:t>Multi-level ESL/ELL/ESOL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classroom</a:t>
            </a:r>
          </a:p>
          <a:p>
            <a:r>
              <a:rPr lang="en-US" dirty="0" smtClean="0"/>
              <a:t>Core Literacy ESL/ELL/ESOL</a:t>
            </a:r>
          </a:p>
          <a:p>
            <a:r>
              <a:rPr lang="en-US" dirty="0" smtClean="0"/>
              <a:t>Family </a:t>
            </a:r>
            <a:r>
              <a:rPr lang="en-US" dirty="0" smtClean="0"/>
              <a:t>Literacy</a:t>
            </a:r>
          </a:p>
          <a:p>
            <a:r>
              <a:rPr lang="en-US" dirty="0" smtClean="0"/>
              <a:t>Basic Skills/ABE/GED</a:t>
            </a:r>
            <a:r>
              <a:rPr lang="en-US" dirty="0" smtClean="0"/>
              <a:t>/</a:t>
            </a:r>
          </a:p>
          <a:p>
            <a:pPr marL="68580" indent="0">
              <a:buNone/>
            </a:pPr>
            <a:r>
              <a:rPr lang="en-US" dirty="0" smtClean="0"/>
              <a:t>College </a:t>
            </a:r>
            <a:r>
              <a:rPr lang="en-US" dirty="0" smtClean="0"/>
              <a:t>Prep/Adult </a:t>
            </a:r>
            <a:r>
              <a:rPr lang="en-US" dirty="0" smtClean="0"/>
              <a:t>Diploma</a:t>
            </a:r>
          </a:p>
          <a:p>
            <a:r>
              <a:rPr lang="en-US" dirty="0"/>
              <a:t>Corrections facility</a:t>
            </a:r>
          </a:p>
          <a:p>
            <a:r>
              <a:rPr lang="en-US" dirty="0"/>
              <a:t>Tutoring/drop-in setting</a:t>
            </a:r>
          </a:p>
          <a:p>
            <a:r>
              <a:rPr lang="en-US" dirty="0" smtClean="0"/>
              <a:t>Volunteer </a:t>
            </a:r>
            <a:r>
              <a:rPr lang="en-US" dirty="0"/>
              <a:t>coordinators</a:t>
            </a:r>
          </a:p>
          <a:p>
            <a:r>
              <a:rPr lang="en-US" dirty="0"/>
              <a:t>Managers/administrators</a:t>
            </a:r>
          </a:p>
          <a:p>
            <a:r>
              <a:rPr lang="en-US" dirty="0" smtClean="0"/>
              <a:t>Other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1849120"/>
            <a:ext cx="3041226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0" y="704215"/>
            <a:ext cx="3566160" cy="5774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50" y="1037824"/>
            <a:ext cx="64139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Integrate Social Studies and Science in ESL?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2529839"/>
            <a:ext cx="4155440" cy="381353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CCRS (College and Career Readiness Standards)</a:t>
            </a:r>
          </a:p>
          <a:p>
            <a:r>
              <a:rPr lang="en-US" sz="1800" dirty="0" smtClean="0"/>
              <a:t>ACES</a:t>
            </a:r>
          </a:p>
          <a:p>
            <a:r>
              <a:rPr lang="en-US" sz="1800" dirty="0" smtClean="0"/>
              <a:t>GED® 2014</a:t>
            </a:r>
          </a:p>
          <a:p>
            <a:r>
              <a:rPr lang="en-US" sz="1800" dirty="0" smtClean="0"/>
              <a:t>Minnesota Adult Diploma</a:t>
            </a:r>
          </a:p>
          <a:p>
            <a:r>
              <a:rPr lang="en-US" sz="1800" dirty="0" smtClean="0"/>
              <a:t>College Readiness Academy </a:t>
            </a:r>
            <a:r>
              <a:rPr lang="en-US" sz="1800" i="1" dirty="0" smtClean="0"/>
              <a:t>(new initiative)</a:t>
            </a:r>
          </a:p>
          <a:p>
            <a:r>
              <a:rPr lang="en-US" sz="1800" dirty="0" smtClean="0"/>
              <a:t>College Preparation</a:t>
            </a:r>
          </a:p>
          <a:p>
            <a:r>
              <a:rPr lang="en-US" sz="1800" dirty="0" smtClean="0"/>
              <a:t>Training for Employment in </a:t>
            </a:r>
            <a:r>
              <a:rPr lang="en-US" sz="1800" dirty="0" smtClean="0"/>
              <a:t>Industry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7080" y="2702560"/>
            <a:ext cx="2346960" cy="276998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33400">
              <a:srgbClr val="FFFF00"/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Social Studies Spotlight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Citizenship</a:t>
            </a:r>
          </a:p>
          <a:p>
            <a:pPr marL="342900" indent="-342900">
              <a:buFont typeface="Arial"/>
              <a:buChar char="•"/>
            </a:pP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High Interest Reading Comprehension</a:t>
            </a:r>
          </a:p>
          <a:p>
            <a:pPr marL="342900" indent="-342900">
              <a:buFont typeface="Arial"/>
              <a:buChar char="•"/>
            </a:pP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Background for New Americans</a:t>
            </a:r>
          </a:p>
        </p:txBody>
      </p:sp>
    </p:spTree>
    <p:extLst>
      <p:ext uri="{BB962C8B-B14F-4D97-AF65-F5344CB8AC3E}">
        <p14:creationId xmlns:p14="http://schemas.microsoft.com/office/powerpoint/2010/main" val="23673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160" y="2374452"/>
            <a:ext cx="4732169" cy="3508977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en-US" sz="3200" dirty="0" smtClean="0"/>
              <a:t>Why </a:t>
            </a:r>
            <a:r>
              <a:rPr lang="en-US" sz="3200" dirty="0" smtClean="0"/>
              <a:t>teach it </a:t>
            </a:r>
            <a:r>
              <a:rPr lang="en-US" sz="3200" dirty="0" smtClean="0"/>
              <a:t>in </a:t>
            </a:r>
            <a:r>
              <a:rPr lang="en-US" sz="3200" dirty="0" smtClean="0"/>
              <a:t>these contexts?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Applied in a meaningful way</a:t>
            </a:r>
          </a:p>
          <a:p>
            <a:r>
              <a:rPr lang="en-US" dirty="0" smtClean="0"/>
              <a:t>Connected to content area</a:t>
            </a:r>
          </a:p>
          <a:p>
            <a:r>
              <a:rPr lang="en-US" dirty="0" smtClean="0"/>
              <a:t>Building prior knowledge for future goals</a:t>
            </a:r>
            <a:endParaRPr lang="en-US" dirty="0"/>
          </a:p>
        </p:txBody>
      </p:sp>
      <p:pic>
        <p:nvPicPr>
          <p:cNvPr id="4098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30" y="2622367"/>
            <a:ext cx="1717039" cy="28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Compare and Contrast </a:t>
            </a:r>
            <a:br>
              <a:rPr lang="en-US" sz="4000" dirty="0" smtClean="0"/>
            </a:br>
            <a:r>
              <a:rPr lang="en-US" sz="4000" dirty="0" smtClean="0"/>
              <a:t>Academic Language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42416" y="2445512"/>
            <a:ext cx="3419856" cy="34930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Conflict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Injure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Significant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Stable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Resolution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Liberate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Assistance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Legislation</a:t>
            </a:r>
          </a:p>
          <a:p>
            <a:endParaRPr lang="en-US" dirty="0"/>
          </a:p>
        </p:txBody>
      </p:sp>
      <p:pic>
        <p:nvPicPr>
          <p:cNvPr id="8" name="Content Placeholder 7" descr="Screen Shot 2015-05-01 at 12.36.33 PM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9" t="-752" r="3340" b="9398"/>
          <a:stretch/>
        </p:blipFill>
        <p:spPr>
          <a:xfrm>
            <a:off x="3464559" y="2528468"/>
            <a:ext cx="4943867" cy="3090012"/>
          </a:xfrm>
        </p:spPr>
      </p:pic>
    </p:spTree>
    <p:extLst>
      <p:ext uri="{BB962C8B-B14F-4D97-AF65-F5344CB8AC3E}">
        <p14:creationId xmlns:p14="http://schemas.microsoft.com/office/powerpoint/2010/main" val="2638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0" y="1027664"/>
            <a:ext cx="724707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Academic Word </a:t>
            </a:r>
            <a:r>
              <a:rPr lang="en-US" dirty="0" smtClean="0"/>
              <a:t>List 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43490" y="2489200"/>
            <a:ext cx="3425769" cy="59943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Online AWL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Content Placeholder 9" descr="Screen Shot 2015-05-01 at 1.15.09 PM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263505"/>
            <a:ext cx="3419475" cy="225821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73600" y="2439034"/>
            <a:ext cx="3434080" cy="639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Vocabulary Workouts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9" name="Content Placeholder 8" descr="Screen Shot 2015-05-01 at 1.16.29 PM.pn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92592"/>
            <a:ext cx="3419475" cy="2400040"/>
          </a:xfrm>
        </p:spPr>
      </p:pic>
    </p:spTree>
    <p:extLst>
      <p:ext uri="{BB962C8B-B14F-4D97-AF65-F5344CB8AC3E}">
        <p14:creationId xmlns:p14="http://schemas.microsoft.com/office/powerpoint/2010/main" val="25183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384"/>
            <a:ext cx="7024744" cy="821456"/>
          </a:xfrm>
        </p:spPr>
        <p:txBody>
          <a:bodyPr/>
          <a:lstStyle/>
          <a:p>
            <a:pPr algn="ctr"/>
            <a:r>
              <a:rPr lang="en-US" dirty="0" smtClean="0"/>
              <a:t>TIF Matching Activity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07650" y="1437329"/>
            <a:ext cx="3057148" cy="6397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TIF: Critical Thinking	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36161" y="1437329"/>
            <a:ext cx="3352800" cy="6397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Social Studies Activities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152" y="2194560"/>
            <a:ext cx="3419856" cy="361593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i="1" dirty="0" smtClean="0"/>
              <a:t>Match the example activities to corresponding critical thinking skills and sub-skills listed in the </a:t>
            </a:r>
            <a:r>
              <a:rPr lang="en-US" i="1" dirty="0" smtClean="0"/>
              <a:t>Transitions Integration Framework.</a:t>
            </a:r>
            <a:endParaRPr lang="en-US" i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107571"/>
            <a:ext cx="3330760" cy="42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ReadWorks.org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Search by Topic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Content Placeholder 8" descr="Screen Shot 2015-05-01 at 1.23.22 PM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8" y="3112452"/>
            <a:ext cx="3614047" cy="2577148"/>
          </a:xfrm>
          <a:ln>
            <a:solidFill>
              <a:schemeClr val="tx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14545" y="2305850"/>
            <a:ext cx="3676015" cy="6397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Search by Reading Level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Content Placeholder 12" descr="Screen Shot 2015-05-01 at 1.24.23 PM.pn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12452"/>
            <a:ext cx="3423209" cy="257714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39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280</TotalTime>
  <Words>519</Words>
  <Application>Microsoft Office PowerPoint</Application>
  <PresentationFormat>On-screen Show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Integrating Science and Social Studies  into the ESL Classroom </vt:lpstr>
      <vt:lpstr>Objectives:  Participants will be able to….</vt:lpstr>
      <vt:lpstr>Who are we?</vt:lpstr>
      <vt:lpstr>Why Integrate Social Studies and Science in ESL?</vt:lpstr>
      <vt:lpstr>Academic Language</vt:lpstr>
      <vt:lpstr>Compare and Contrast  Academic Language </vt:lpstr>
      <vt:lpstr>Academic Word List Sources</vt:lpstr>
      <vt:lpstr>TIF Matching Activity</vt:lpstr>
      <vt:lpstr>ReadWorks.org</vt:lpstr>
      <vt:lpstr>Zaption.com</vt:lpstr>
      <vt:lpstr>Zaption.com in Use</vt:lpstr>
      <vt:lpstr>Break!</vt:lpstr>
      <vt:lpstr>Why Integrate Social Studies and Science in ESL?</vt:lpstr>
      <vt:lpstr>TIFed Scientific Method </vt:lpstr>
      <vt:lpstr>Scientific Method </vt:lpstr>
      <vt:lpstr>The Scientific Method =  5 or 6 Steps ?</vt:lpstr>
      <vt:lpstr>Step 1:  Observe and ask a question</vt:lpstr>
      <vt:lpstr>Step 2: Do background                research</vt:lpstr>
      <vt:lpstr>Step 3: Construct a hypothesis  (a possible answer to our question)</vt:lpstr>
      <vt:lpstr>Step 4:   Test the hypothesis with an experiment</vt:lpstr>
      <vt:lpstr>Step 5: Analyze the data and draw a conclusion</vt:lpstr>
      <vt:lpstr>Step 6:  Report your results or findings</vt:lpstr>
      <vt:lpstr>Let’s Try It!</vt:lpstr>
      <vt:lpstr>TIF Matching Activity</vt:lpstr>
      <vt:lpstr>Questions?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Science and Social Studies into the ESL Classroom</dc:title>
  <dc:creator>Minneapolis Public Schools</dc:creator>
  <cp:lastModifiedBy>Erin Cary</cp:lastModifiedBy>
  <cp:revision>32</cp:revision>
  <dcterms:created xsi:type="dcterms:W3CDTF">2015-05-01T17:17:10Z</dcterms:created>
  <dcterms:modified xsi:type="dcterms:W3CDTF">2015-05-05T02:41:41Z</dcterms:modified>
</cp:coreProperties>
</file>